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61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3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3-4 класи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F2-4CBE-B503-E9A4B98206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2F2-4CBE-B503-E9A4B98206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2F2-4CBE-B503-E9A4B98206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2F2-4CBE-B503-E9A4B982069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2F2-4CBE-B503-E9A4B982069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53,7%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2F2-4CBE-B503-E9A4B982069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5,9%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2F2-4CBE-B503-E9A4B98206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4,5%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2F2-4CBE-B503-E9A4B982069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7</c:v>
                </c:pt>
                <c:pt idx="1">
                  <c:v>11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F2-4CBE-B503-E9A4B9820699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B2F2-4CBE-B503-E9A4B98206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B2F2-4CBE-B503-E9A4B98206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B2F2-4CBE-B503-E9A4B98206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B2F2-4CBE-B503-E9A4B982069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2F2-4CBE-B503-E9A4B9820699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2F2-4CBE-B503-E9A4B98206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2F2-4CBE-B503-E9A4B98206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2F2-4CBE-B503-E9A4B98206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2F2-4CBE-B503-E9A4B982069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2F2-4CBE-B503-E9A4B982069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5-9 класи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B30-46BF-A37B-0238A683F1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B30-46BF-A37B-0238A683F1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B30-46BF-A37B-0238A683F1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B30-46BF-A37B-0238A683F12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23,1%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B30-46BF-A37B-0238A683F12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57,9%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B30-46BF-A37B-0238A683F12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14,4%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B30-46BF-A37B-0238A683F12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4,3%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B30-46BF-A37B-0238A683F12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6</c:v>
                </c:pt>
                <c:pt idx="1">
                  <c:v>11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30-46BF-A37B-0238A683F122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FB30-46BF-A37B-0238A683F1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FB30-46BF-A37B-0238A683F1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FB30-46BF-A37B-0238A683F1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FB30-46BF-A37B-0238A683F1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B30-46BF-A37B-0238A683F122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B30-46BF-A37B-0238A683F1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B30-46BF-A37B-0238A683F1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FB30-46BF-A37B-0238A683F1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FB30-46BF-A37B-0238A683F12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B30-46BF-A37B-0238A683F12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10-11 класи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DFD-4E45-981D-40FDDF8B00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DFD-4E45-981D-40FDDF8B00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DFD-4E45-981D-40FDDF8B00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DFD-4E45-981D-40FDDF8B00E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23,6%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DFD-4E45-981D-40FDDF8B00E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44,7%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DFD-4E45-981D-40FDDF8B00E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15,7%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DFD-4E45-981D-40FDDF8B00E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15,7%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DFD-4E45-981D-40FDDF8B00E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4.3</c:v>
                </c:pt>
                <c:pt idx="1">
                  <c:v>6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FD-4E45-981D-40FDDF8B00EF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3DFD-4E45-981D-40FDDF8B00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3DFD-4E45-981D-40FDDF8B00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3DFD-4E45-981D-40FDDF8B00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3DFD-4E45-981D-40FDDF8B00E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DFD-4E45-981D-40FDDF8B00EF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3DFD-4E45-981D-40FDDF8B00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3DFD-4E45-981D-40FDDF8B00E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3DFD-4E45-981D-40FDDF8B00E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3DFD-4E45-981D-40FDDF8B00E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високийрівень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  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DFD-4E45-981D-40FDDF8B00E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E1CEF1-E779-42C5-96EF-4787F7BAF3B5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23CAD856-AAAA-4238-BB33-0C4FCD9C54C6}">
      <dgm:prSet phldrT="[Текст]"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Капітальний ремонт системи опалення, електромережі</a:t>
          </a:r>
        </a:p>
      </dgm:t>
    </dgm:pt>
    <dgm:pt modelId="{79FE7B27-8ADF-4CA8-8B5B-868D5E581172}" type="parTrans" cxnId="{32DFE04E-76A6-4589-9F31-348D92C8323A}">
      <dgm:prSet/>
      <dgm:spPr/>
      <dgm:t>
        <a:bodyPr/>
        <a:lstStyle/>
        <a:p>
          <a:endParaRPr lang="uk-UA"/>
        </a:p>
      </dgm:t>
    </dgm:pt>
    <dgm:pt modelId="{39976C64-D62A-4E4A-B06B-7D319C74AB9B}" type="sibTrans" cxnId="{32DFE04E-76A6-4589-9F31-348D92C8323A}">
      <dgm:prSet/>
      <dgm:spPr/>
      <dgm:t>
        <a:bodyPr/>
        <a:lstStyle/>
        <a:p>
          <a:endParaRPr lang="uk-UA"/>
        </a:p>
      </dgm:t>
    </dgm:pt>
    <dgm:pt modelId="{AE1D0CCC-B640-4E4B-A240-62186295BFB2}">
      <dgm:prSet phldrT="[Текст]"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Оснащення кабінетів фізики, хімії, біології</a:t>
          </a:r>
        </a:p>
      </dgm:t>
    </dgm:pt>
    <dgm:pt modelId="{50B740CA-9894-4D83-8E39-F91FFA159479}" type="parTrans" cxnId="{273F7B1F-0367-4622-BBD1-F0F5B4920904}">
      <dgm:prSet/>
      <dgm:spPr/>
      <dgm:t>
        <a:bodyPr/>
        <a:lstStyle/>
        <a:p>
          <a:endParaRPr lang="uk-UA"/>
        </a:p>
      </dgm:t>
    </dgm:pt>
    <dgm:pt modelId="{2ACAB2D6-655A-4D8E-85FF-114C4AA88C24}" type="sibTrans" cxnId="{273F7B1F-0367-4622-BBD1-F0F5B4920904}">
      <dgm:prSet/>
      <dgm:spPr/>
      <dgm:t>
        <a:bodyPr/>
        <a:lstStyle/>
        <a:p>
          <a:endParaRPr lang="uk-UA"/>
        </a:p>
      </dgm:t>
    </dgm:pt>
    <dgm:pt modelId="{40099010-6792-459B-9858-3B20B664DFCA}">
      <dgm:prSet phldrT="[Текст]"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Будівництво міні-футбольного поля</a:t>
          </a:r>
        </a:p>
      </dgm:t>
    </dgm:pt>
    <dgm:pt modelId="{C2DC0849-F9FA-4887-BFA2-6B13ED3AD0B2}" type="parTrans" cxnId="{E967BC0C-B10E-4462-BC24-4068673E45A9}">
      <dgm:prSet/>
      <dgm:spPr/>
      <dgm:t>
        <a:bodyPr/>
        <a:lstStyle/>
        <a:p>
          <a:endParaRPr lang="uk-UA"/>
        </a:p>
      </dgm:t>
    </dgm:pt>
    <dgm:pt modelId="{C2678082-627C-4BFB-BA53-E1B150F99909}" type="sibTrans" cxnId="{E967BC0C-B10E-4462-BC24-4068673E45A9}">
      <dgm:prSet/>
      <dgm:spPr/>
      <dgm:t>
        <a:bodyPr/>
        <a:lstStyle/>
        <a:p>
          <a:endParaRPr lang="uk-UA"/>
        </a:p>
      </dgm:t>
    </dgm:pt>
    <dgm:pt modelId="{694D7F66-CA78-4248-8881-F297A49815C2}">
      <dgm:prSet phldrT="[Текст]"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Оновлення комп'ютерної техніки </a:t>
          </a:r>
        </a:p>
      </dgm:t>
    </dgm:pt>
    <dgm:pt modelId="{711D7DDB-384C-4F90-B418-3EB0AEBDC6E5}" type="parTrans" cxnId="{C4055927-60CD-4691-B1EC-2C16A47A4CAB}">
      <dgm:prSet/>
      <dgm:spPr/>
      <dgm:t>
        <a:bodyPr/>
        <a:lstStyle/>
        <a:p>
          <a:endParaRPr lang="uk-UA"/>
        </a:p>
      </dgm:t>
    </dgm:pt>
    <dgm:pt modelId="{C611EEBD-C942-4B44-99B7-451D7A176B37}" type="sibTrans" cxnId="{C4055927-60CD-4691-B1EC-2C16A47A4CAB}">
      <dgm:prSet/>
      <dgm:spPr/>
      <dgm:t>
        <a:bodyPr/>
        <a:lstStyle/>
        <a:p>
          <a:endParaRPr lang="uk-UA"/>
        </a:p>
      </dgm:t>
    </dgm:pt>
    <dgm:pt modelId="{89A6107D-A3F6-4B23-BF35-F2CFB4CD4DC2}">
      <dgm:prSet phldrT="[Текст]"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Шкільна бібліотека-</a:t>
          </a:r>
          <a:r>
            <a:rPr lang="uk-UA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медіатека</a:t>
          </a:r>
          <a:endParaRPr lang="uk-UA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CE2C88-C330-4C71-B74C-7BDE9197D533}" type="parTrans" cxnId="{8A30D66F-3186-4D52-874E-0872538F6F61}">
      <dgm:prSet/>
      <dgm:spPr/>
      <dgm:t>
        <a:bodyPr/>
        <a:lstStyle/>
        <a:p>
          <a:endParaRPr lang="uk-UA"/>
        </a:p>
      </dgm:t>
    </dgm:pt>
    <dgm:pt modelId="{B027EA06-41D6-4AAF-9CD2-E7129269299C}" type="sibTrans" cxnId="{8A30D66F-3186-4D52-874E-0872538F6F61}">
      <dgm:prSet/>
      <dgm:spPr/>
      <dgm:t>
        <a:bodyPr/>
        <a:lstStyle/>
        <a:p>
          <a:endParaRPr lang="uk-UA"/>
        </a:p>
      </dgm:t>
    </dgm:pt>
    <dgm:pt modelId="{0FD1C3AD-C3AF-4200-8128-30B53A5E768E}">
      <dgm:prSet phldrT="[Текст]"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Оснащення навчального процесу сучасними мультимедійними засобами (інтерактивні дошки, </a:t>
          </a:r>
          <a:r>
            <a:rPr lang="uk-UA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мультмедійні</a:t>
          </a:r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проектори)</a:t>
          </a:r>
        </a:p>
      </dgm:t>
    </dgm:pt>
    <dgm:pt modelId="{B3769F04-BCD7-41D5-9FD1-24B471A4828C}" type="parTrans" cxnId="{CADA2058-44AA-4AC7-8D74-520AFAA2EBEF}">
      <dgm:prSet/>
      <dgm:spPr/>
      <dgm:t>
        <a:bodyPr/>
        <a:lstStyle/>
        <a:p>
          <a:endParaRPr lang="uk-UA"/>
        </a:p>
      </dgm:t>
    </dgm:pt>
    <dgm:pt modelId="{0C2293AB-42BC-45A7-849F-B0411C769363}" type="sibTrans" cxnId="{CADA2058-44AA-4AC7-8D74-520AFAA2EBEF}">
      <dgm:prSet/>
      <dgm:spPr/>
      <dgm:t>
        <a:bodyPr/>
        <a:lstStyle/>
        <a:p>
          <a:endParaRPr lang="uk-UA"/>
        </a:p>
      </dgm:t>
    </dgm:pt>
    <dgm:pt modelId="{F2B84079-120F-4E11-8801-B188D1E8E7D3}">
      <dgm:prSet phldrT="[Текст]"/>
      <dgm:spPr/>
      <dgm:t>
        <a:bodyPr/>
        <a:lstStyle/>
        <a:p>
          <a:r>
            <a:rPr lang="uk-UA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Будівництво актової зали</a:t>
          </a:r>
        </a:p>
      </dgm:t>
    </dgm:pt>
    <dgm:pt modelId="{3D723098-8A04-4408-BEE5-A54AD1C52304}" type="parTrans" cxnId="{29A965AC-46F9-4073-8714-2635023222B0}">
      <dgm:prSet/>
      <dgm:spPr/>
      <dgm:t>
        <a:bodyPr/>
        <a:lstStyle/>
        <a:p>
          <a:endParaRPr lang="uk-UA"/>
        </a:p>
      </dgm:t>
    </dgm:pt>
    <dgm:pt modelId="{D432B950-9DB9-4701-9F71-808B83E5CD40}" type="sibTrans" cxnId="{29A965AC-46F9-4073-8714-2635023222B0}">
      <dgm:prSet/>
      <dgm:spPr/>
      <dgm:t>
        <a:bodyPr/>
        <a:lstStyle/>
        <a:p>
          <a:endParaRPr lang="uk-UA"/>
        </a:p>
      </dgm:t>
    </dgm:pt>
    <dgm:pt modelId="{261FF128-BD47-4134-9595-25042D24AEEC}" type="pres">
      <dgm:prSet presAssocID="{7BE1CEF1-E779-42C5-96EF-4787F7BAF3B5}" presName="linear" presStyleCnt="0">
        <dgm:presLayoutVars>
          <dgm:animLvl val="lvl"/>
          <dgm:resizeHandles val="exact"/>
        </dgm:presLayoutVars>
      </dgm:prSet>
      <dgm:spPr/>
    </dgm:pt>
    <dgm:pt modelId="{17CF2FBC-91AF-417A-A106-46FCAB817707}" type="pres">
      <dgm:prSet presAssocID="{23CAD856-AAAA-4238-BB33-0C4FCD9C54C6}" presName="parentText" presStyleLbl="node1" presStyleIdx="0" presStyleCnt="7" custLinFactY="14467" custLinFactNeighborX="-2104" custLinFactNeighborY="100000">
        <dgm:presLayoutVars>
          <dgm:chMax val="0"/>
          <dgm:bulletEnabled val="1"/>
        </dgm:presLayoutVars>
      </dgm:prSet>
      <dgm:spPr/>
    </dgm:pt>
    <dgm:pt modelId="{3491B5B3-7CB7-48E7-A3DA-F3B52560E4E7}" type="pres">
      <dgm:prSet presAssocID="{39976C64-D62A-4E4A-B06B-7D319C74AB9B}" presName="spacer" presStyleCnt="0"/>
      <dgm:spPr/>
    </dgm:pt>
    <dgm:pt modelId="{87875A91-DD86-40FA-B7D1-10F22D3AA63E}" type="pres">
      <dgm:prSet presAssocID="{AE1D0CCC-B640-4E4B-A240-62186295BFB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F37F4F7-0133-4866-BF5C-300A1C2B94D6}" type="pres">
      <dgm:prSet presAssocID="{2ACAB2D6-655A-4D8E-85FF-114C4AA88C24}" presName="spacer" presStyleCnt="0"/>
      <dgm:spPr/>
    </dgm:pt>
    <dgm:pt modelId="{E3A8821B-5021-4F65-A691-40D3F32C13ED}" type="pres">
      <dgm:prSet presAssocID="{40099010-6792-459B-9858-3B20B664DFC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58DB040-AD6E-4C68-BAAC-002085F20CEB}" type="pres">
      <dgm:prSet presAssocID="{C2678082-627C-4BFB-BA53-E1B150F99909}" presName="spacer" presStyleCnt="0"/>
      <dgm:spPr/>
    </dgm:pt>
    <dgm:pt modelId="{3ECA748C-E354-4262-83D8-D5D45F2306B0}" type="pres">
      <dgm:prSet presAssocID="{694D7F66-CA78-4248-8881-F297A49815C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D89D85D-A292-440E-BBB2-798E0C4AC274}" type="pres">
      <dgm:prSet presAssocID="{C611EEBD-C942-4B44-99B7-451D7A176B37}" presName="spacer" presStyleCnt="0"/>
      <dgm:spPr/>
    </dgm:pt>
    <dgm:pt modelId="{0D81D6C7-0C5D-4C10-9B51-DFA931A47AF4}" type="pres">
      <dgm:prSet presAssocID="{89A6107D-A3F6-4B23-BF35-F2CFB4CD4DC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B5EF25F-B57A-4429-A769-4F9D2E4CDD16}" type="pres">
      <dgm:prSet presAssocID="{B027EA06-41D6-4AAF-9CD2-E7129269299C}" presName="spacer" presStyleCnt="0"/>
      <dgm:spPr/>
    </dgm:pt>
    <dgm:pt modelId="{C30F5755-5B45-48A3-AB38-39D6C1B872E8}" type="pres">
      <dgm:prSet presAssocID="{0FD1C3AD-C3AF-4200-8128-30B53A5E768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085D81C-89CA-41F3-879E-00D6D631EC0E}" type="pres">
      <dgm:prSet presAssocID="{0C2293AB-42BC-45A7-849F-B0411C769363}" presName="spacer" presStyleCnt="0"/>
      <dgm:spPr/>
    </dgm:pt>
    <dgm:pt modelId="{194A3EB2-1EEF-4F0A-98B7-30741F56E6F4}" type="pres">
      <dgm:prSet presAssocID="{F2B84079-120F-4E11-8801-B188D1E8E7D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AE44C07-C248-4FEA-83F9-D44FE7BE964D}" type="presOf" srcId="{23CAD856-AAAA-4238-BB33-0C4FCD9C54C6}" destId="{17CF2FBC-91AF-417A-A106-46FCAB817707}" srcOrd="0" destOrd="0" presId="urn:microsoft.com/office/officeart/2005/8/layout/vList2"/>
    <dgm:cxn modelId="{E967BC0C-B10E-4462-BC24-4068673E45A9}" srcId="{7BE1CEF1-E779-42C5-96EF-4787F7BAF3B5}" destId="{40099010-6792-459B-9858-3B20B664DFCA}" srcOrd="2" destOrd="0" parTransId="{C2DC0849-F9FA-4887-BFA2-6B13ED3AD0B2}" sibTransId="{C2678082-627C-4BFB-BA53-E1B150F99909}"/>
    <dgm:cxn modelId="{273F7B1F-0367-4622-BBD1-F0F5B4920904}" srcId="{7BE1CEF1-E779-42C5-96EF-4787F7BAF3B5}" destId="{AE1D0CCC-B640-4E4B-A240-62186295BFB2}" srcOrd="1" destOrd="0" parTransId="{50B740CA-9894-4D83-8E39-F91FFA159479}" sibTransId="{2ACAB2D6-655A-4D8E-85FF-114C4AA88C24}"/>
    <dgm:cxn modelId="{C4055927-60CD-4691-B1EC-2C16A47A4CAB}" srcId="{7BE1CEF1-E779-42C5-96EF-4787F7BAF3B5}" destId="{694D7F66-CA78-4248-8881-F297A49815C2}" srcOrd="3" destOrd="0" parTransId="{711D7DDB-384C-4F90-B418-3EB0AEBDC6E5}" sibTransId="{C611EEBD-C942-4B44-99B7-451D7A176B37}"/>
    <dgm:cxn modelId="{D8D35D33-D406-43D1-81C4-7612CA494A63}" type="presOf" srcId="{89A6107D-A3F6-4B23-BF35-F2CFB4CD4DC2}" destId="{0D81D6C7-0C5D-4C10-9B51-DFA931A47AF4}" srcOrd="0" destOrd="0" presId="urn:microsoft.com/office/officeart/2005/8/layout/vList2"/>
    <dgm:cxn modelId="{6FA30348-70F0-4475-B3BF-70BA427547F1}" type="presOf" srcId="{0FD1C3AD-C3AF-4200-8128-30B53A5E768E}" destId="{C30F5755-5B45-48A3-AB38-39D6C1B872E8}" srcOrd="0" destOrd="0" presId="urn:microsoft.com/office/officeart/2005/8/layout/vList2"/>
    <dgm:cxn modelId="{32DFE04E-76A6-4589-9F31-348D92C8323A}" srcId="{7BE1CEF1-E779-42C5-96EF-4787F7BAF3B5}" destId="{23CAD856-AAAA-4238-BB33-0C4FCD9C54C6}" srcOrd="0" destOrd="0" parTransId="{79FE7B27-8ADF-4CA8-8B5B-868D5E581172}" sibTransId="{39976C64-D62A-4E4A-B06B-7D319C74AB9B}"/>
    <dgm:cxn modelId="{8A30D66F-3186-4D52-874E-0872538F6F61}" srcId="{7BE1CEF1-E779-42C5-96EF-4787F7BAF3B5}" destId="{89A6107D-A3F6-4B23-BF35-F2CFB4CD4DC2}" srcOrd="4" destOrd="0" parTransId="{D1CE2C88-C330-4C71-B74C-7BDE9197D533}" sibTransId="{B027EA06-41D6-4AAF-9CD2-E7129269299C}"/>
    <dgm:cxn modelId="{CADA2058-44AA-4AC7-8D74-520AFAA2EBEF}" srcId="{7BE1CEF1-E779-42C5-96EF-4787F7BAF3B5}" destId="{0FD1C3AD-C3AF-4200-8128-30B53A5E768E}" srcOrd="5" destOrd="0" parTransId="{B3769F04-BCD7-41D5-9FD1-24B471A4828C}" sibTransId="{0C2293AB-42BC-45A7-849F-B0411C769363}"/>
    <dgm:cxn modelId="{3A17C485-B649-49FE-B9F2-7BC24B15D910}" type="presOf" srcId="{F2B84079-120F-4E11-8801-B188D1E8E7D3}" destId="{194A3EB2-1EEF-4F0A-98B7-30741F56E6F4}" srcOrd="0" destOrd="0" presId="urn:microsoft.com/office/officeart/2005/8/layout/vList2"/>
    <dgm:cxn modelId="{0BEC0094-421E-48BA-BDD9-5D97465CC9AF}" type="presOf" srcId="{AE1D0CCC-B640-4E4B-A240-62186295BFB2}" destId="{87875A91-DD86-40FA-B7D1-10F22D3AA63E}" srcOrd="0" destOrd="0" presId="urn:microsoft.com/office/officeart/2005/8/layout/vList2"/>
    <dgm:cxn modelId="{29A965AC-46F9-4073-8714-2635023222B0}" srcId="{7BE1CEF1-E779-42C5-96EF-4787F7BAF3B5}" destId="{F2B84079-120F-4E11-8801-B188D1E8E7D3}" srcOrd="6" destOrd="0" parTransId="{3D723098-8A04-4408-BEE5-A54AD1C52304}" sibTransId="{D432B950-9DB9-4701-9F71-808B83E5CD40}"/>
    <dgm:cxn modelId="{C2D991C6-14B5-41DE-A574-EEF928300EBE}" type="presOf" srcId="{7BE1CEF1-E779-42C5-96EF-4787F7BAF3B5}" destId="{261FF128-BD47-4134-9595-25042D24AEEC}" srcOrd="0" destOrd="0" presId="urn:microsoft.com/office/officeart/2005/8/layout/vList2"/>
    <dgm:cxn modelId="{F6292ED9-62FC-4171-8FDD-264A9EDD9F91}" type="presOf" srcId="{40099010-6792-459B-9858-3B20B664DFCA}" destId="{E3A8821B-5021-4F65-A691-40D3F32C13ED}" srcOrd="0" destOrd="0" presId="urn:microsoft.com/office/officeart/2005/8/layout/vList2"/>
    <dgm:cxn modelId="{DA405ADB-8099-4105-A71C-645BE6103398}" type="presOf" srcId="{694D7F66-CA78-4248-8881-F297A49815C2}" destId="{3ECA748C-E354-4262-83D8-D5D45F2306B0}" srcOrd="0" destOrd="0" presId="urn:microsoft.com/office/officeart/2005/8/layout/vList2"/>
    <dgm:cxn modelId="{63C29B27-744F-4449-B94F-4A7008FAD884}" type="presParOf" srcId="{261FF128-BD47-4134-9595-25042D24AEEC}" destId="{17CF2FBC-91AF-417A-A106-46FCAB817707}" srcOrd="0" destOrd="0" presId="urn:microsoft.com/office/officeart/2005/8/layout/vList2"/>
    <dgm:cxn modelId="{BCC4DF42-2C82-4B07-90FE-F6E8CCA6FD9A}" type="presParOf" srcId="{261FF128-BD47-4134-9595-25042D24AEEC}" destId="{3491B5B3-7CB7-48E7-A3DA-F3B52560E4E7}" srcOrd="1" destOrd="0" presId="urn:microsoft.com/office/officeart/2005/8/layout/vList2"/>
    <dgm:cxn modelId="{FA5475AB-ECA9-44A9-8FF8-DF197508BD3C}" type="presParOf" srcId="{261FF128-BD47-4134-9595-25042D24AEEC}" destId="{87875A91-DD86-40FA-B7D1-10F22D3AA63E}" srcOrd="2" destOrd="0" presId="urn:microsoft.com/office/officeart/2005/8/layout/vList2"/>
    <dgm:cxn modelId="{B94EA63D-BE9E-449D-90DA-12DBD2712205}" type="presParOf" srcId="{261FF128-BD47-4134-9595-25042D24AEEC}" destId="{DF37F4F7-0133-4866-BF5C-300A1C2B94D6}" srcOrd="3" destOrd="0" presId="urn:microsoft.com/office/officeart/2005/8/layout/vList2"/>
    <dgm:cxn modelId="{136197AF-F439-42A2-8F52-902C9599C349}" type="presParOf" srcId="{261FF128-BD47-4134-9595-25042D24AEEC}" destId="{E3A8821B-5021-4F65-A691-40D3F32C13ED}" srcOrd="4" destOrd="0" presId="urn:microsoft.com/office/officeart/2005/8/layout/vList2"/>
    <dgm:cxn modelId="{375757FD-BC28-438B-A452-AD020BB593A1}" type="presParOf" srcId="{261FF128-BD47-4134-9595-25042D24AEEC}" destId="{058DB040-AD6E-4C68-BAAC-002085F20CEB}" srcOrd="5" destOrd="0" presId="urn:microsoft.com/office/officeart/2005/8/layout/vList2"/>
    <dgm:cxn modelId="{3891750A-43E1-427B-97F9-1C6096C7B90E}" type="presParOf" srcId="{261FF128-BD47-4134-9595-25042D24AEEC}" destId="{3ECA748C-E354-4262-83D8-D5D45F2306B0}" srcOrd="6" destOrd="0" presId="urn:microsoft.com/office/officeart/2005/8/layout/vList2"/>
    <dgm:cxn modelId="{3CBB8B70-CCB5-4654-8A5D-6A9E750D21DB}" type="presParOf" srcId="{261FF128-BD47-4134-9595-25042D24AEEC}" destId="{8D89D85D-A292-440E-BBB2-798E0C4AC274}" srcOrd="7" destOrd="0" presId="urn:microsoft.com/office/officeart/2005/8/layout/vList2"/>
    <dgm:cxn modelId="{3ED99580-16D6-4ED6-9AEF-17C59DA496C4}" type="presParOf" srcId="{261FF128-BD47-4134-9595-25042D24AEEC}" destId="{0D81D6C7-0C5D-4C10-9B51-DFA931A47AF4}" srcOrd="8" destOrd="0" presId="urn:microsoft.com/office/officeart/2005/8/layout/vList2"/>
    <dgm:cxn modelId="{234C8CDC-2EAC-4167-8D79-B677A3233C73}" type="presParOf" srcId="{261FF128-BD47-4134-9595-25042D24AEEC}" destId="{BB5EF25F-B57A-4429-A769-4F9D2E4CDD16}" srcOrd="9" destOrd="0" presId="urn:microsoft.com/office/officeart/2005/8/layout/vList2"/>
    <dgm:cxn modelId="{5161295F-491A-4736-B24A-C71686F6AB37}" type="presParOf" srcId="{261FF128-BD47-4134-9595-25042D24AEEC}" destId="{C30F5755-5B45-48A3-AB38-39D6C1B872E8}" srcOrd="10" destOrd="0" presId="urn:microsoft.com/office/officeart/2005/8/layout/vList2"/>
    <dgm:cxn modelId="{8CBD2CDA-63F3-47E6-AE9C-6683A254CF06}" type="presParOf" srcId="{261FF128-BD47-4134-9595-25042D24AEEC}" destId="{3085D81C-89CA-41F3-879E-00D6D631EC0E}" srcOrd="11" destOrd="0" presId="urn:microsoft.com/office/officeart/2005/8/layout/vList2"/>
    <dgm:cxn modelId="{C45DA826-73C8-470D-B5A4-DB7D293A58A3}" type="presParOf" srcId="{261FF128-BD47-4134-9595-25042D24AEEC}" destId="{194A3EB2-1EEF-4F0A-98B7-30741F56E6F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F2FBC-91AF-417A-A106-46FCAB817707}">
      <dsp:nvSpPr>
        <dsp:cNvPr id="0" name=""/>
        <dsp:cNvSpPr/>
      </dsp:nvSpPr>
      <dsp:spPr>
        <a:xfrm>
          <a:off x="0" y="175751"/>
          <a:ext cx="8242089" cy="722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Капітальний ремонт системи опалення, електромережі</a:t>
          </a:r>
        </a:p>
      </dsp:txBody>
      <dsp:txXfrm>
        <a:off x="35268" y="211019"/>
        <a:ext cx="8171553" cy="651938"/>
      </dsp:txXfrm>
    </dsp:sp>
    <dsp:sp modelId="{87875A91-DD86-40FA-B7D1-10F22D3AA63E}">
      <dsp:nvSpPr>
        <dsp:cNvPr id="0" name=""/>
        <dsp:cNvSpPr/>
      </dsp:nvSpPr>
      <dsp:spPr>
        <a:xfrm>
          <a:off x="0" y="793706"/>
          <a:ext cx="8242089" cy="7224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Оснащення кабінетів фізики, хімії, біології</a:t>
          </a:r>
        </a:p>
      </dsp:txBody>
      <dsp:txXfrm>
        <a:off x="35268" y="828974"/>
        <a:ext cx="8171553" cy="651938"/>
      </dsp:txXfrm>
    </dsp:sp>
    <dsp:sp modelId="{E3A8821B-5021-4F65-A691-40D3F32C13ED}">
      <dsp:nvSpPr>
        <dsp:cNvPr id="0" name=""/>
        <dsp:cNvSpPr/>
      </dsp:nvSpPr>
      <dsp:spPr>
        <a:xfrm>
          <a:off x="0" y="1570901"/>
          <a:ext cx="8242089" cy="7224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Будівництво міні-футбольного поля</a:t>
          </a:r>
        </a:p>
      </dsp:txBody>
      <dsp:txXfrm>
        <a:off x="35268" y="1606169"/>
        <a:ext cx="8171553" cy="651938"/>
      </dsp:txXfrm>
    </dsp:sp>
    <dsp:sp modelId="{3ECA748C-E354-4262-83D8-D5D45F2306B0}">
      <dsp:nvSpPr>
        <dsp:cNvPr id="0" name=""/>
        <dsp:cNvSpPr/>
      </dsp:nvSpPr>
      <dsp:spPr>
        <a:xfrm>
          <a:off x="0" y="2348096"/>
          <a:ext cx="8242089" cy="7224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Оновлення комп'ютерної техніки </a:t>
          </a:r>
        </a:p>
      </dsp:txBody>
      <dsp:txXfrm>
        <a:off x="35268" y="2383364"/>
        <a:ext cx="8171553" cy="651938"/>
      </dsp:txXfrm>
    </dsp:sp>
    <dsp:sp modelId="{0D81D6C7-0C5D-4C10-9B51-DFA931A47AF4}">
      <dsp:nvSpPr>
        <dsp:cNvPr id="0" name=""/>
        <dsp:cNvSpPr/>
      </dsp:nvSpPr>
      <dsp:spPr>
        <a:xfrm>
          <a:off x="0" y="3125291"/>
          <a:ext cx="8242089" cy="72247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Шкільна бібліотека-</a:t>
          </a:r>
          <a:r>
            <a:rPr lang="uk-UA" sz="19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медіатека</a:t>
          </a:r>
          <a:endParaRPr lang="uk-UA" sz="19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68" y="3160559"/>
        <a:ext cx="8171553" cy="651938"/>
      </dsp:txXfrm>
    </dsp:sp>
    <dsp:sp modelId="{C30F5755-5B45-48A3-AB38-39D6C1B872E8}">
      <dsp:nvSpPr>
        <dsp:cNvPr id="0" name=""/>
        <dsp:cNvSpPr/>
      </dsp:nvSpPr>
      <dsp:spPr>
        <a:xfrm>
          <a:off x="0" y="3902486"/>
          <a:ext cx="8242089" cy="722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Оснащення навчального процесу сучасними мультимедійними засобами (інтерактивні дошки, </a:t>
          </a:r>
          <a:r>
            <a:rPr lang="uk-UA" sz="19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мультмедійні</a:t>
          </a: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проектори)</a:t>
          </a:r>
        </a:p>
      </dsp:txBody>
      <dsp:txXfrm>
        <a:off x="35268" y="3937754"/>
        <a:ext cx="8171553" cy="651938"/>
      </dsp:txXfrm>
    </dsp:sp>
    <dsp:sp modelId="{194A3EB2-1EEF-4F0A-98B7-30741F56E6F4}">
      <dsp:nvSpPr>
        <dsp:cNvPr id="0" name=""/>
        <dsp:cNvSpPr/>
      </dsp:nvSpPr>
      <dsp:spPr>
        <a:xfrm>
          <a:off x="0" y="4679681"/>
          <a:ext cx="8242089" cy="7224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Будівництво актової зали</a:t>
          </a:r>
        </a:p>
      </dsp:txBody>
      <dsp:txXfrm>
        <a:off x="35268" y="4714949"/>
        <a:ext cx="8171553" cy="651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43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904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6010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01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48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609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65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39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58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23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0637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63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883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04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8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8608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28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16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975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654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76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765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90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819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893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97B6B-41D6-459B-B8E0-FAB1447E620E}" type="datetimeFigureOut">
              <a:rPr lang="uk-UA" smtClean="0"/>
              <a:t>17.07.2020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B7BEC-4867-4FC9-BD08-AEB96B2CCD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014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7/17/2020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6013"/>
            <a:ext cx="14041904" cy="132556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2" name="Picture 4" descr="Шаблон презентації &quot;Україна&quot; (11 варіан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03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89965" y="1196081"/>
            <a:ext cx="11591363" cy="3281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3600" dirty="0">
                <a:solidFill>
                  <a:srgbClr val="002060"/>
                </a:solidFill>
                <a:latin typeface="Arial Black" panose="020B0A04020102020204" pitchFamily="34" charset="0"/>
              </a:rPr>
              <a:t>ЗВІТ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uk-UA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Директора Комунального закладу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«Середньої загальноосвітньої школи № 105» ДМР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uk-UA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uk-UA" sz="3600" dirty="0">
                <a:solidFill>
                  <a:srgbClr val="002060"/>
                </a:solidFill>
                <a:latin typeface="Arial Black" panose="020B0A04020102020204" pitchFamily="34" charset="0"/>
              </a:rPr>
              <a:t>Ткаченко Тетяни Миколаївни </a:t>
            </a:r>
          </a:p>
        </p:txBody>
      </p:sp>
    </p:spTree>
    <p:extLst>
      <p:ext uri="{BB962C8B-B14F-4D97-AF65-F5344CB8AC3E}">
        <p14:creationId xmlns:p14="http://schemas.microsoft.com/office/powerpoint/2010/main" val="303984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449977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Виховна та позакласна робота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118" r="13662" b="14005"/>
          <a:stretch/>
        </p:blipFill>
        <p:spPr>
          <a:xfrm rot="20840325">
            <a:off x="260331" y="1061121"/>
            <a:ext cx="3818213" cy="29491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8528">
            <a:off x="4843816" y="1176168"/>
            <a:ext cx="4219728" cy="2296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6968">
            <a:off x="720970" y="4149174"/>
            <a:ext cx="4058620" cy="2268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2378">
            <a:off x="4858528" y="4102348"/>
            <a:ext cx="3501271" cy="2405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88376">
            <a:off x="8171274" y="2107014"/>
            <a:ext cx="3657937" cy="28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77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1440"/>
            <a:ext cx="8596668" cy="1476103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Виховна та позакласна робота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491"/>
            <a:ext cx="3823489" cy="3429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787" y="1459547"/>
            <a:ext cx="4798850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206" y="3958046"/>
            <a:ext cx="4522777" cy="2808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6442">
            <a:off x="280466" y="3956497"/>
            <a:ext cx="2543329" cy="1329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6433" r="21433"/>
          <a:stretch/>
        </p:blipFill>
        <p:spPr>
          <a:xfrm rot="21171418">
            <a:off x="164953" y="5281324"/>
            <a:ext cx="1994050" cy="1362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4574" r="21648" b="18576"/>
          <a:stretch/>
        </p:blipFill>
        <p:spPr>
          <a:xfrm rot="21207802">
            <a:off x="2316166" y="4374449"/>
            <a:ext cx="2116184" cy="1529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74348">
            <a:off x="4038389" y="5286714"/>
            <a:ext cx="1974114" cy="13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11695" cy="657497"/>
          </a:xfrm>
        </p:spPr>
        <p:txBody>
          <a:bodyPr>
            <a:normAutofit fontScale="90000"/>
          </a:bodyPr>
          <a:lstStyle/>
          <a:p>
            <a:r>
              <a:rPr lang="uk-UA" sz="4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        </a:t>
            </a:r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Харчування</a:t>
            </a:r>
            <a:br>
              <a:rPr lang="uk-UA" sz="4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</a:br>
            <a:br>
              <a:rPr lang="uk-UA" sz="4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Гарячим харчуванням охоплено 100% учнів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Організовано безкоштовне  гаряче харчування для учнів пільгової категорії: 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- діти-сироти – 8;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-діти з малозабезпечених сімей – 3;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-учні, які є дітьми учасників АТО – 3;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-діти з багатодітних родин – 41;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- діти – чорнобильці – 1;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- дітей з інвалідністю – 2;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</a:t>
            </a:r>
            <a:br>
              <a:rPr lang="uk-UA" sz="27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br>
              <a:rPr lang="uk-UA" sz="27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uk-UA" sz="27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8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36024" y="209006"/>
            <a:ext cx="11064239" cy="1449977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Фінансово-господарська діяльність</a:t>
            </a:r>
            <a:b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За </a:t>
            </a:r>
            <a:r>
              <a:rPr lang="ru-RU" sz="2000" b="1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рахунок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бюджетних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коштів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протягом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року </a:t>
            </a:r>
            <a:r>
              <a:rPr lang="ru-RU" sz="2000" b="1" i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придбано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b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uk-UA" sz="2000" b="1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81439"/>
              </p:ext>
            </p:extLst>
          </p:nvPr>
        </p:nvGraphicFramePr>
        <p:xfrm>
          <a:off x="1947386" y="2299068"/>
          <a:ext cx="6057265" cy="4271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210">
                  <a:extLst>
                    <a:ext uri="{9D8B030D-6E8A-4147-A177-3AD203B41FA5}">
                      <a16:colId xmlns:a16="http://schemas.microsoft.com/office/drawing/2014/main" val="326786543"/>
                    </a:ext>
                  </a:extLst>
                </a:gridCol>
                <a:gridCol w="1979930">
                  <a:extLst>
                    <a:ext uri="{9D8B030D-6E8A-4147-A177-3AD203B41FA5}">
                      <a16:colId xmlns:a16="http://schemas.microsoft.com/office/drawing/2014/main" val="3916429045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971262507"/>
                    </a:ext>
                  </a:extLst>
                </a:gridCol>
                <a:gridCol w="1380490">
                  <a:extLst>
                    <a:ext uri="{9D8B030D-6E8A-4147-A177-3AD203B41FA5}">
                      <a16:colId xmlns:a16="http://schemas.microsoft.com/office/drawing/2014/main" val="162024159"/>
                    </a:ext>
                  </a:extLst>
                </a:gridCol>
                <a:gridCol w="1259205">
                  <a:extLst>
                    <a:ext uri="{9D8B030D-6E8A-4147-A177-3AD203B41FA5}">
                      <a16:colId xmlns:a16="http://schemas.microsoft.com/office/drawing/2014/main" val="625149027"/>
                    </a:ext>
                  </a:extLst>
                </a:gridCol>
              </a:tblGrid>
              <a:tr h="449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№ з/п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Найменування витрат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Од. вим.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Сума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778315"/>
                  </a:ext>
                </a:extLst>
              </a:tr>
              <a:tr h="449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Шкільне приладдя для НУШ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Од.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19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13562,40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7831436"/>
                  </a:ext>
                </a:extLst>
              </a:tr>
              <a:tr h="449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Ноутбук для 1-го класу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</a:t>
                      </a:r>
                      <a:endParaRPr lang="uk-UA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13885.00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0947059"/>
                  </a:ext>
                </a:extLst>
              </a:tr>
              <a:tr h="224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</a:t>
                      </a:r>
                      <a:endParaRPr lang="uk-UA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Парти та стільці учнів 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Шт.</a:t>
                      </a:r>
                      <a:endParaRPr lang="uk-UA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 25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21000.00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6234126"/>
                  </a:ext>
                </a:extLst>
              </a:tr>
              <a:tr h="224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Господарчі товари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3734.00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2616541"/>
                  </a:ext>
                </a:extLst>
              </a:tr>
              <a:tr h="224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Фарба ПФ-266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шт.</a:t>
                      </a:r>
                      <a:endParaRPr lang="uk-UA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452.00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7356147"/>
                  </a:ext>
                </a:extLst>
              </a:tr>
              <a:tr h="224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Фарба алкідна Пф-116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543.00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1743318"/>
                  </a:ext>
                </a:extLst>
              </a:tr>
              <a:tr h="224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Лампа </a:t>
                      </a:r>
                      <a:r>
                        <a:rPr lang="en-US" sz="1400">
                          <a:effectLst/>
                        </a:rPr>
                        <a:t>LED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1125.00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3944905"/>
                  </a:ext>
                </a:extLst>
              </a:tr>
              <a:tr h="4496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 Лампа бактерицидна </a:t>
                      </a:r>
                      <a:r>
                        <a:rPr lang="en-US" sz="1400">
                          <a:effectLst/>
                        </a:rPr>
                        <a:t>PHILIPS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430.00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1097803"/>
                  </a:ext>
                </a:extLst>
              </a:tr>
              <a:tr h="224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Папір офісний 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4955.50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0798369"/>
                  </a:ext>
                </a:extLst>
              </a:tr>
              <a:tr h="224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Сегрегатор 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338.25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2132936"/>
                  </a:ext>
                </a:extLst>
              </a:tr>
              <a:tr h="4496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Засіб дезінфікуючий «Люмакс » 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1374.95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622535"/>
                  </a:ext>
                </a:extLst>
              </a:tr>
              <a:tr h="44963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Засіб дезінфікуючий «Даноксин » 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шт.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uk-UA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2585.00</a:t>
                      </a:r>
                      <a:endParaRPr lang="uk-UA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1870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52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78823"/>
            <a:ext cx="9603135" cy="1384663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Фінансово-господарська діяльність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77333" y="1950134"/>
            <a:ext cx="9603135" cy="3988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рахунок позабюджетних коштів та батьківської допомоги зроблено:</a:t>
            </a:r>
            <a:endParaRPr lang="uk-UA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косметичний ремонт приміщень закладу: кабінет початкових класів, кабінет заступників директора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заміна вікна з провітрюванням в кабінеті української мови;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придбано та встановлено кондиціонер в кабінеті початкової школи;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придбано та встановлено телевізор в кабінеті початкової школи;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замінено двері в кабінеті директора;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підведена гаряча вода до умивальників на 1 поверсі;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придбання секцій забору;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покос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трави;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придбання тканини та пошив українських костюмів;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придбання фарби для принтера.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95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BA89E-7331-47A9-924E-D798F3D9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-20081"/>
            <a:ext cx="8596668" cy="1454639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 матеріально-технічної бази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BEAFBE-7B91-40B6-B03B-58CF1D44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6955" y="758179"/>
            <a:ext cx="9636247" cy="79701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здійснюватиметься </a:t>
            </a:r>
          </a:p>
          <a:p>
            <a:pPr algn="ctr"/>
            <a:r>
              <a:rPr lang="uk-UA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 реалізації програм:</a:t>
            </a:r>
          </a:p>
          <a:p>
            <a:endParaRPr lang="uk-UA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4CF758-4A0B-4581-ABDD-11F7893CBD65}"/>
              </a:ext>
            </a:extLst>
          </p:cNvPr>
          <p:cNvGraphicFramePr/>
          <p:nvPr/>
        </p:nvGraphicFramePr>
        <p:xfrm>
          <a:off x="575340" y="1327484"/>
          <a:ext cx="824208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186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0890"/>
            <a:ext cx="10215154" cy="5682343"/>
          </a:xfrm>
        </p:spPr>
        <p:txBody>
          <a:bodyPr>
            <a:normAutofit/>
          </a:bodyPr>
          <a:lstStyle/>
          <a:p>
            <a:pPr algn="ctr"/>
            <a:r>
              <a:rPr lang="uk-UA" sz="49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Колектив школи докладатиме всіх зусиль щоб наш заклад був для дітей школою зростання та радості, а для батьків – спокою і надії.</a:t>
            </a:r>
            <a:br>
              <a:rPr lang="uk-UA" sz="49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66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Дякую 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74223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9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ography: LUCBAN, Quez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1510682" cy="6277722"/>
          </a:xfrm>
        </p:spPr>
        <p:txBody>
          <a:bodyPr>
            <a:noAutofit/>
          </a:bodyPr>
          <a:lstStyle/>
          <a:p>
            <a:pPr algn="ctr"/>
            <a:br>
              <a:rPr lang="uk-UA" sz="5400" b="1" i="1" dirty="0">
                <a:solidFill>
                  <a:srgbClr val="002060"/>
                </a:solidFill>
              </a:rPr>
            </a:br>
            <a:r>
              <a:rPr lang="uk-UA" sz="4800" b="1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Основні </a:t>
            </a:r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напрямки</a:t>
            </a:r>
            <a:r>
              <a:rPr lang="uk-UA" sz="4800" b="1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і завдання                              закладу:</a:t>
            </a:r>
            <a:br>
              <a:rPr lang="uk-UA" sz="4800" b="1" i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5400" dirty="0">
                <a:solidFill>
                  <a:srgbClr val="002060"/>
                </a:solidFill>
              </a:rPr>
              <a:t>-</a:t>
            </a:r>
            <a:r>
              <a:rPr lang="uk-UA" sz="5400" b="1" dirty="0">
                <a:solidFill>
                  <a:srgbClr val="002060"/>
                </a:solidFill>
              </a:rPr>
              <a:t> </a:t>
            </a:r>
            <a:r>
              <a:rPr lang="uk-UA" sz="3200" b="1" i="1" dirty="0">
                <a:solidFill>
                  <a:srgbClr val="002060"/>
                </a:solidFill>
              </a:rPr>
              <a:t>подальша реалізація Державних стандартів загальної освіти;</a:t>
            </a:r>
            <a:br>
              <a:rPr lang="uk-UA" sz="3200" b="1" i="1" dirty="0">
                <a:solidFill>
                  <a:srgbClr val="002060"/>
                </a:solidFill>
              </a:rPr>
            </a:br>
            <a:r>
              <a:rPr lang="uk-UA" sz="3200" b="1" i="1" dirty="0">
                <a:solidFill>
                  <a:srgbClr val="002060"/>
                </a:solidFill>
              </a:rPr>
              <a:t>- створення сприятливих умов освітнього середовища у закладі освіти;</a:t>
            </a:r>
            <a:br>
              <a:rPr lang="uk-UA" sz="3200" b="1" i="1" dirty="0">
                <a:solidFill>
                  <a:srgbClr val="002060"/>
                </a:solidFill>
              </a:rPr>
            </a:br>
            <a:r>
              <a:rPr lang="uk-UA" sz="3200" b="1" i="1" dirty="0">
                <a:solidFill>
                  <a:srgbClr val="002060"/>
                </a:solidFill>
              </a:rPr>
              <a:t> - впровадження в процес навчання нових інноваційних технологій.  Розвиток комп'ютерної грамотності учнів та педагогів школи;</a:t>
            </a:r>
            <a:br>
              <a:rPr lang="uk-UA" sz="3200" b="1" i="1" dirty="0">
                <a:solidFill>
                  <a:srgbClr val="002060"/>
                </a:solidFill>
              </a:rPr>
            </a:br>
            <a:r>
              <a:rPr lang="uk-UA" sz="3200" b="1" i="1" dirty="0">
                <a:solidFill>
                  <a:srgbClr val="002060"/>
                </a:solidFill>
              </a:rPr>
              <a:t>-розвиток творчої ініціативи педагогів в пошуках нових форм і методів педагогічної діяльності;</a:t>
            </a:r>
            <a:br>
              <a:rPr lang="uk-UA" sz="3200" b="1" i="1" dirty="0">
                <a:solidFill>
                  <a:srgbClr val="002060"/>
                </a:solidFill>
              </a:rPr>
            </a:br>
            <a:r>
              <a:rPr lang="uk-UA" sz="3200" b="1" i="1" dirty="0">
                <a:solidFill>
                  <a:srgbClr val="002060"/>
                </a:solidFill>
              </a:rPr>
              <a:t>-збереження та зміцнення  морального та фізичного здоров'я учасниками освітнього процесу. </a:t>
            </a:r>
            <a:br>
              <a:rPr lang="uk-UA" sz="3200" b="1" i="1" dirty="0">
                <a:solidFill>
                  <a:srgbClr val="002060"/>
                </a:solidFill>
              </a:rPr>
            </a:br>
            <a:br>
              <a:rPr lang="uk-UA" sz="3200" b="1" i="1" dirty="0">
                <a:solidFill>
                  <a:srgbClr val="002060"/>
                </a:solidFill>
              </a:rPr>
            </a:br>
            <a:endParaRPr lang="uk-UA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1237D-1BF1-4F59-90FC-F5A0103A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97" y="44215"/>
            <a:ext cx="5338283" cy="8179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4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</a:t>
            </a:r>
            <a:r>
              <a:rPr lang="en-US" sz="5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en-US" sz="5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17F1B-FD00-434C-AD00-0A4C1346C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02" y="971495"/>
            <a:ext cx="6932133" cy="36430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батьки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силах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перспективним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баченням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uk-UA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розв’язання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58211F-04D0-4882-9C8F-CF57FD73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44693">
            <a:off x="1637292" y="3575254"/>
            <a:ext cx="2694739" cy="3849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8205" b="4571"/>
          <a:stretch/>
        </p:blipFill>
        <p:spPr>
          <a:xfrm rot="485010">
            <a:off x="7033073" y="913094"/>
            <a:ext cx="4925194" cy="3230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0132" b="13159"/>
          <a:stretch/>
        </p:blipFill>
        <p:spPr>
          <a:xfrm>
            <a:off x="5251937" y="3910314"/>
            <a:ext cx="4956089" cy="28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4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14399" y="609600"/>
            <a:ext cx="12109268" cy="132080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  Навчально-виховний процес забезпечує педагогічний колектив у складі                      23 особи, з них мають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300446" y="2782389"/>
            <a:ext cx="5368834" cy="369678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buClr>
                <a:srgbClr val="90C226"/>
              </a:buClr>
            </a:pPr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Вищу категорію – 19</a:t>
            </a:r>
          </a:p>
          <a:p>
            <a:pPr lvl="0">
              <a:buClr>
                <a:srgbClr val="90C226"/>
              </a:buClr>
            </a:pPr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І кваліфікаційну категорію – 1</a:t>
            </a:r>
          </a:p>
          <a:p>
            <a:pPr lvl="0">
              <a:buClr>
                <a:srgbClr val="90C226"/>
              </a:buClr>
            </a:pPr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Спеціаліст – 3</a:t>
            </a:r>
          </a:p>
          <a:p>
            <a:pPr lvl="0">
              <a:buClr>
                <a:srgbClr val="90C226"/>
              </a:buClr>
            </a:pPr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Звання «Вчитель методист» - 2</a:t>
            </a:r>
          </a:p>
          <a:p>
            <a:pPr lvl="0">
              <a:buClr>
                <a:srgbClr val="90C226"/>
              </a:buClr>
            </a:pPr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Звання «Старший вчитель» - 5</a:t>
            </a:r>
          </a:p>
          <a:p>
            <a:pPr lvl="0">
              <a:buClr>
                <a:srgbClr val="90C226"/>
              </a:buClr>
            </a:pPr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Звання «Відмінник освіти» - </a:t>
            </a: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  <a:p>
            <a:pPr marL="0" indent="0">
              <a:buNone/>
            </a:pPr>
            <a:endParaRPr lang="uk-UA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943600" y="2782389"/>
            <a:ext cx="5055326" cy="32589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Освітній рівень               педпрацівників:</a:t>
            </a:r>
          </a:p>
          <a:p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З вищою освітою – 21</a:t>
            </a:r>
          </a:p>
          <a:p>
            <a:r>
              <a:rPr lang="uk-UA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З середньою  спеціальною - 2</a:t>
            </a:r>
          </a:p>
        </p:txBody>
      </p:sp>
    </p:spTree>
    <p:extLst>
      <p:ext uri="{BB962C8B-B14F-4D97-AF65-F5344CB8AC3E}">
        <p14:creationId xmlns:p14="http://schemas.microsoft.com/office/powerpoint/2010/main" val="127163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10504472" cy="1872343"/>
          </a:xfrm>
        </p:spPr>
        <p:txBody>
          <a:bodyPr>
            <a:noAutofit/>
          </a:bodyPr>
          <a:lstStyle/>
          <a:p>
            <a:r>
              <a:rPr lang="uk-UA" sz="6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К О Н Т И Н Г Е Н Т  </a:t>
            </a:r>
            <a:br>
              <a:rPr lang="uk-UA" sz="6000" b="1" i="1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uk-UA" sz="60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У Ч Н І В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buClr>
                <a:srgbClr val="90C226"/>
              </a:buClr>
              <a:buNone/>
            </a:pPr>
            <a:endParaRPr lang="uk-UA" sz="4800" dirty="0">
              <a:solidFill>
                <a:schemeClr val="accent2">
                  <a:lumMod val="50000"/>
                </a:schemeClr>
              </a:solidFill>
            </a:endParaRPr>
          </a:p>
          <a:p>
            <a:pPr marL="0" lvl="0" indent="0" algn="ctr">
              <a:buClr>
                <a:srgbClr val="90C226"/>
              </a:buClr>
              <a:buNone/>
            </a:pPr>
            <a:r>
              <a:rPr lang="uk-UA" sz="4800" dirty="0">
                <a:solidFill>
                  <a:srgbClr val="002060"/>
                </a:solidFill>
              </a:rPr>
              <a:t>1-4 класи  - 133 учня;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uk-UA" sz="4800" dirty="0">
                <a:solidFill>
                  <a:srgbClr val="002060"/>
                </a:solidFill>
              </a:rPr>
              <a:t>5-9 класи – 140 учня;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uk-UA" sz="4800" u="sng" dirty="0">
                <a:solidFill>
                  <a:srgbClr val="002060"/>
                </a:solidFill>
              </a:rPr>
              <a:t>10-11 класи – 38 учня;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uk-UA" sz="4800" dirty="0">
                <a:solidFill>
                  <a:srgbClr val="002060"/>
                </a:solidFill>
              </a:rPr>
              <a:t>Всього – 311 учня.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uk-UA" sz="4800" dirty="0">
                <a:solidFill>
                  <a:srgbClr val="002060"/>
                </a:solidFill>
              </a:rPr>
              <a:t>Профіль навчання: українська філологія.</a:t>
            </a:r>
          </a:p>
          <a:p>
            <a:pPr marL="0" lvl="0" indent="0">
              <a:buClr>
                <a:srgbClr val="90C226"/>
              </a:buClr>
              <a:buNone/>
            </a:pPr>
            <a:endParaRPr lang="uk-UA" sz="4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2675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sz="44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Показники успішності  учнів</a:t>
            </a:r>
          </a:p>
        </p:txBody>
      </p:sp>
      <p:graphicFrame>
        <p:nvGraphicFramePr>
          <p:cNvPr id="3" name="Діаграма 2"/>
          <p:cNvGraphicFramePr/>
          <p:nvPr>
            <p:extLst>
              <p:ext uri="{D42A27DB-BD31-4B8C-83A1-F6EECF244321}">
                <p14:modId xmlns:p14="http://schemas.microsoft.com/office/powerpoint/2010/main" val="1383619939"/>
              </p:ext>
            </p:extLst>
          </p:nvPr>
        </p:nvGraphicFramePr>
        <p:xfrm>
          <a:off x="503646" y="1647129"/>
          <a:ext cx="5662023" cy="2532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val="3573916998"/>
              </p:ext>
            </p:extLst>
          </p:nvPr>
        </p:nvGraphicFramePr>
        <p:xfrm>
          <a:off x="6260012" y="1647128"/>
          <a:ext cx="5662023" cy="2532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іаграма 4"/>
          <p:cNvGraphicFramePr/>
          <p:nvPr>
            <p:extLst>
              <p:ext uri="{D42A27DB-BD31-4B8C-83A1-F6EECF244321}">
                <p14:modId xmlns:p14="http://schemas.microsoft.com/office/powerpoint/2010/main" val="1533360457"/>
              </p:ext>
            </p:extLst>
          </p:nvPr>
        </p:nvGraphicFramePr>
        <p:xfrm>
          <a:off x="3699193" y="4180113"/>
          <a:ext cx="5662023" cy="2532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8100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91440"/>
            <a:ext cx="10591301" cy="1580606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Виховна та позакласна             робота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64982">
            <a:off x="375135" y="1615336"/>
            <a:ext cx="4894643" cy="2995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1363">
            <a:off x="6751077" y="1601169"/>
            <a:ext cx="5021475" cy="3429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778" y="3997235"/>
            <a:ext cx="4807132" cy="27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8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396" y="0"/>
            <a:ext cx="8596668" cy="1554480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Виховна та позакласна робота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367" r="7161" b="2197"/>
          <a:stretch/>
        </p:blipFill>
        <p:spPr>
          <a:xfrm rot="20686466">
            <a:off x="235789" y="1224317"/>
            <a:ext cx="3680831" cy="20656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1871">
            <a:off x="4350350" y="1306016"/>
            <a:ext cx="4068045" cy="2319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6311">
            <a:off x="445692" y="3400768"/>
            <a:ext cx="4575107" cy="2490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25182">
            <a:off x="4910780" y="4135233"/>
            <a:ext cx="3898674" cy="2103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16112">
            <a:off x="8296338" y="1781108"/>
            <a:ext cx="3709683" cy="2414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62102">
            <a:off x="8369796" y="4512047"/>
            <a:ext cx="3562765" cy="19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04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663</Words>
  <Application>Microsoft Office PowerPoint</Application>
  <PresentationFormat>Широкоэкранный</PresentationFormat>
  <Paragraphs>141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Symbol</vt:lpstr>
      <vt:lpstr>Times New Roman</vt:lpstr>
      <vt:lpstr>Trebuchet MS</vt:lpstr>
      <vt:lpstr>Wingdings 3</vt:lpstr>
      <vt:lpstr>Тема Office</vt:lpstr>
      <vt:lpstr>Аспект</vt:lpstr>
      <vt:lpstr>Презентация PowerPoint</vt:lpstr>
      <vt:lpstr>Презентация PowerPoint</vt:lpstr>
      <vt:lpstr> Основні напрямки і завдання                              закладу: - подальша реалізація Державних стандартів загальної освіти; - створення сприятливих умов освітнього середовища у закладі освіти;  - впровадження в процес навчання нових інноваційних технологій.  Розвиток комп'ютерної грамотності учнів та педагогів школи; -розвиток творчої ініціативи педагогів в пошуках нових форм і методів педагогічної діяльності; -збереження та зміцнення  морального та фізичного здоров'я учасниками освітнього процесу.   </vt:lpstr>
      <vt:lpstr>Наш колектив – </vt:lpstr>
      <vt:lpstr>    Навчально-виховний процес забезпечує педагогічний колектив у складі                      23 особи, з них мають </vt:lpstr>
      <vt:lpstr>К О Н Т И Н Г Е Н Т                      У Ч Н І В </vt:lpstr>
      <vt:lpstr> Показники успішності  учнів</vt:lpstr>
      <vt:lpstr>Виховна та позакласна             робота</vt:lpstr>
      <vt:lpstr>Виховна та позакласна робота</vt:lpstr>
      <vt:lpstr>Виховна та позакласна робота</vt:lpstr>
      <vt:lpstr>Виховна та позакласна робота</vt:lpstr>
      <vt:lpstr>          Харчування  Гарячим харчуванням охоплено 100% учнів   Організовано безкоштовне  гаряче харчування для учнів пільгової категорії:                       - діти-сироти – 8;                      -діти з малозабезпечених сімей – 3;                      -учні, які є дітьми учасників АТО – 3;                      -діти з багатодітних родин – 41;                      - діти – чорнобильці – 1;                      - дітей з інвалідністю – 2;                        </vt:lpstr>
      <vt:lpstr>Фінансово-господарська діяльність За рахунок бюджетних коштів протягом року придбано  </vt:lpstr>
      <vt:lpstr>Фінансово-господарська діяльність</vt:lpstr>
      <vt:lpstr>Покращення матеріально-технічної бази</vt:lpstr>
      <vt:lpstr>Колектив школи докладатиме всіх зусиль щоб наш заклад був для дітей школою зростання та радості, а для батьків – спокою і надії. Дякую 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СЗШ №105</dc:creator>
  <cp:lastModifiedBy>sch105joni@gmail.com</cp:lastModifiedBy>
  <cp:revision>31</cp:revision>
  <dcterms:created xsi:type="dcterms:W3CDTF">2020-06-22T11:33:21Z</dcterms:created>
  <dcterms:modified xsi:type="dcterms:W3CDTF">2020-07-17T10:43:43Z</dcterms:modified>
</cp:coreProperties>
</file>